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403" r:id="rId3"/>
    <p:sldId id="325" r:id="rId4"/>
    <p:sldId id="326" r:id="rId5"/>
    <p:sldId id="258" r:id="rId6"/>
    <p:sldId id="264" r:id="rId7"/>
    <p:sldId id="328" r:id="rId8"/>
    <p:sldId id="348" r:id="rId9"/>
    <p:sldId id="329" r:id="rId10"/>
    <p:sldId id="330" r:id="rId11"/>
    <p:sldId id="331" r:id="rId12"/>
    <p:sldId id="332" r:id="rId13"/>
    <p:sldId id="349" r:id="rId14"/>
    <p:sldId id="334" r:id="rId15"/>
    <p:sldId id="335" r:id="rId16"/>
    <p:sldId id="336" r:id="rId17"/>
    <p:sldId id="337" r:id="rId18"/>
    <p:sldId id="338" r:id="rId19"/>
    <p:sldId id="350" r:id="rId20"/>
    <p:sldId id="340" r:id="rId21"/>
    <p:sldId id="341" r:id="rId22"/>
    <p:sldId id="351" r:id="rId23"/>
    <p:sldId id="352" r:id="rId24"/>
    <p:sldId id="344" r:id="rId25"/>
    <p:sldId id="353" r:id="rId26"/>
    <p:sldId id="354" r:id="rId27"/>
    <p:sldId id="357" r:id="rId28"/>
    <p:sldId id="356" r:id="rId29"/>
    <p:sldId id="358" r:id="rId30"/>
    <p:sldId id="405" r:id="rId31"/>
    <p:sldId id="359" r:id="rId32"/>
    <p:sldId id="360" r:id="rId33"/>
    <p:sldId id="361" r:id="rId34"/>
    <p:sldId id="35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0524A"/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87"/>
    <p:restoredTop sz="70533"/>
  </p:normalViewPr>
  <p:slideViewPr>
    <p:cSldViewPr snapToGrid="0" snapToObjects="1">
      <p:cViewPr varScale="1">
        <p:scale>
          <a:sx n="53" d="100"/>
          <a:sy n="53" d="100"/>
        </p:scale>
        <p:origin x="168" y="97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block, we’ll dive deeper into one or the main generators of knowledge and understanding in data analysis: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15,524 rows that are broken up into 102 groups. Inherently, this means there are 102 distinct `</a:t>
            </a:r>
            <a:r>
              <a:rPr lang="en-US" baseline="0" dirty="0" err="1"/>
              <a:t>pan_day`’s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15,524 rows that are broken up into 102 groups. Inherently, this means there are 102 distinct `</a:t>
            </a:r>
            <a:r>
              <a:rPr lang="en-US" baseline="0" dirty="0" err="1"/>
              <a:t>pan_day`’s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36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00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395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3760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755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19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72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Change to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7/8/20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 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Session 5</a:t>
            </a:r>
          </a:p>
          <a:p>
            <a:r>
              <a:rPr lang="en-US" sz="2000" b="1" dirty="0"/>
              <a:t>Statistical Analysis in R</a:t>
            </a:r>
            <a:endParaRPr lang="en-US" sz="1600" b="1" dirty="0"/>
          </a:p>
          <a:p>
            <a:r>
              <a:rPr lang="en-US" dirty="0"/>
              <a:t>July 17, 2020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98196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day_count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  <a:endParaRPr lang="en-US" sz="1400" dirty="0"/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day_count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7B2B3D-CA1C-D847-87EF-F11145D34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258448"/>
              </p:ext>
            </p:extLst>
          </p:nvPr>
        </p:nvGraphicFramePr>
        <p:xfrm>
          <a:off x="1646781" y="447693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7" y="2238375"/>
            <a:ext cx="10656595" cy="3178175"/>
          </a:xfrm>
        </p:spPr>
        <p:txBody>
          <a:bodyPr>
            <a:normAutofit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`</a:t>
            </a:r>
            <a:r>
              <a:rPr lang="en-US" dirty="0" err="1"/>
              <a:t>pan_day</a:t>
            </a:r>
            <a:r>
              <a:rPr lang="en-US" dirty="0"/>
              <a:t>`</a:t>
            </a:r>
          </a:p>
          <a:p>
            <a:r>
              <a:rPr lang="en-US" dirty="0"/>
              <a:t>b) Mean count of orders per clinic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Last pandemic day (in data)</a:t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Median turnaround time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pPr marL="0" indent="0">
              <a:buNone/>
            </a:pPr>
            <a:r>
              <a:rPr lang="en-US" dirty="0"/>
              <a:t>How would you calculate the median number of orders per day?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/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/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/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/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pan_day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F64473-2DDE-EB4D-8BA5-28D9E3923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663949"/>
            <a:ext cx="6764594" cy="310043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1887793" y="4026171"/>
            <a:ext cx="3849329" cy="34410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clinic_name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clinic_name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pan_day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clinic_name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539E9-ED60-DF4D-8DB8-036D1A47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87" y="3980967"/>
            <a:ext cx="5463458" cy="273172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1597744" y="4262283"/>
            <a:ext cx="5463458" cy="39820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 basics for Reproducible Reporting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 in R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 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 in 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 in 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43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/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/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/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93646"/>
              </p:ext>
            </p:extLst>
          </p:nvPr>
        </p:nvGraphicFramePr>
        <p:xfrm>
          <a:off x="8606339" y="4310789"/>
          <a:ext cx="2051392" cy="2139420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43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5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8901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C7F4C9-73FF-1A4B-95FE-6EB57DA1E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95055"/>
              </p:ext>
            </p:extLst>
          </p:nvPr>
        </p:nvGraphicFramePr>
        <p:xfrm>
          <a:off x="6554947" y="4302888"/>
          <a:ext cx="2051392" cy="2139420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8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528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03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turnaround time for each day</a:t>
            </a:r>
          </a:p>
          <a:p>
            <a:r>
              <a:rPr lang="en-US" dirty="0"/>
              <a:t>c) (</a:t>
            </a:r>
            <a:r>
              <a:rPr lang="en-US" i="1" dirty="0"/>
              <a:t>*Extra*</a:t>
            </a:r>
            <a:r>
              <a:rPr lang="en-US" dirty="0"/>
              <a:t>) The median number of orders per day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86710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summarize(): Example</a:t>
            </a:r>
            <a:endParaRPr lang="en-US" sz="5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11FBF-68BB-8C48-A55D-EC01A05C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24" y="1651000"/>
            <a:ext cx="7048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7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910853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there an association between insurance and SARS-CoV-2 RT-PCR positivity?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14884-8C4D-8147-BB73-6C94E999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46" y="5347103"/>
            <a:ext cx="9128303" cy="16425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C90D74-0EC6-1143-92CD-E994ACAC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921" y="1967888"/>
            <a:ext cx="9369279" cy="18458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156E34-2CC0-CD43-AF90-401A2B8DFD27}"/>
              </a:ext>
            </a:extLst>
          </p:cNvPr>
          <p:cNvGrpSpPr/>
          <p:nvPr/>
        </p:nvGrpSpPr>
        <p:grpSpPr>
          <a:xfrm>
            <a:off x="2721693" y="4051980"/>
            <a:ext cx="6324941" cy="989259"/>
            <a:chOff x="815161" y="2339294"/>
            <a:chExt cx="6324941" cy="989259"/>
          </a:xfrm>
        </p:grpSpPr>
        <p:sp>
          <p:nvSpPr>
            <p:cNvPr id="6" name="Google Shape;131;p17">
              <a:extLst>
                <a:ext uri="{FF2B5EF4-FFF2-40B4-BE49-F238E27FC236}">
                  <a16:creationId xmlns:a16="http://schemas.microsoft.com/office/drawing/2014/main" id="{3620A4D8-185A-6C43-85B1-29B7B8339D07}"/>
                </a:ext>
              </a:extLst>
            </p:cNvPr>
            <p:cNvSpPr/>
            <p:nvPr/>
          </p:nvSpPr>
          <p:spPr>
            <a:xfrm>
              <a:off x="815161" y="2339294"/>
              <a:ext cx="6149843" cy="989259"/>
            </a:xfrm>
            <a:custGeom>
              <a:avLst/>
              <a:gdLst/>
              <a:ahLst/>
              <a:cxnLst/>
              <a:rect l="l" t="t" r="r" b="b"/>
              <a:pathLst>
                <a:path w="14544040" h="1333500" extrusionOk="0">
                  <a:moveTo>
                    <a:pt x="0" y="0"/>
                  </a:moveTo>
                  <a:lnTo>
                    <a:pt x="14543737" y="0"/>
                  </a:lnTo>
                  <a:lnTo>
                    <a:pt x="14543737" y="1333348"/>
                  </a:lnTo>
                  <a:lnTo>
                    <a:pt x="0" y="1333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E19936-CD92-9F47-A478-C17A36FAB8FE}"/>
                </a:ext>
              </a:extLst>
            </p:cNvPr>
            <p:cNvSpPr/>
            <p:nvPr/>
          </p:nvSpPr>
          <p:spPr>
            <a:xfrm>
              <a:off x="896207" y="2439191"/>
              <a:ext cx="62438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data %&gt;%</a:t>
              </a:r>
            </a:p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2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fisher.test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simulate.p.value</a:t>
              </a:r>
              <a:r>
                <a:rPr lang="en-U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= T</a:t>
              </a:r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9" name="Down Arrow 8">
            <a:extLst>
              <a:ext uri="{FF2B5EF4-FFF2-40B4-BE49-F238E27FC236}">
                <a16:creationId xmlns:a16="http://schemas.microsoft.com/office/drawing/2014/main" id="{0E7E4086-8313-2947-8467-8C36CC285DF7}"/>
              </a:ext>
            </a:extLst>
          </p:cNvPr>
          <p:cNvSpPr/>
          <p:nvPr/>
        </p:nvSpPr>
        <p:spPr>
          <a:xfrm>
            <a:off x="5357906" y="3541331"/>
            <a:ext cx="349520" cy="435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584ED28-6A95-2E4F-A694-8CB1874C2A36}"/>
              </a:ext>
            </a:extLst>
          </p:cNvPr>
          <p:cNvSpPr/>
          <p:nvPr/>
        </p:nvSpPr>
        <p:spPr>
          <a:xfrm>
            <a:off x="5357906" y="5172006"/>
            <a:ext cx="349520" cy="435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9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15161" y="2280929"/>
            <a:ext cx="11019488" cy="33813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3984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Data wrangling - 1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6207" y="2439191"/>
            <a:ext cx="110257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covid_testing_2 &lt;-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mutate(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payor_group_fac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case_when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is.na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                                    ~ "unassigned",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c("charity care", "medical assistance",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"self pay", "other") 		     ~ "other",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				TRUE ~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filter(result %in% c("positive", "negative"))</a:t>
            </a:r>
          </a:p>
        </p:txBody>
      </p:sp>
      <p:sp>
        <p:nvSpPr>
          <p:cNvPr id="12" name="Rounded Rectangular Callout 2">
            <a:extLst>
              <a:ext uri="{FF2B5EF4-FFF2-40B4-BE49-F238E27FC236}">
                <a16:creationId xmlns:a16="http://schemas.microsoft.com/office/drawing/2014/main" id="{1454B31D-C35C-A846-9DF9-E71869337D2C}"/>
              </a:ext>
            </a:extLst>
          </p:cNvPr>
          <p:cNvSpPr/>
          <p:nvPr/>
        </p:nvSpPr>
        <p:spPr>
          <a:xfrm rot="10800000" flipH="1">
            <a:off x="4733688" y="176942"/>
            <a:ext cx="2894275" cy="2566258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24;p34">
            <a:extLst>
              <a:ext uri="{FF2B5EF4-FFF2-40B4-BE49-F238E27FC236}">
                <a16:creationId xmlns:a16="http://schemas.microsoft.com/office/drawing/2014/main" id="{26A1DC62-9EA6-C246-A973-FF387331C086}"/>
              </a:ext>
            </a:extLst>
          </p:cNvPr>
          <p:cNvSpPr txBox="1"/>
          <p:nvPr/>
        </p:nvSpPr>
        <p:spPr>
          <a:xfrm>
            <a:off x="4934030" y="493124"/>
            <a:ext cx="2493589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flexibly assigns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32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15161" y="2280929"/>
            <a:ext cx="11019488" cy="369315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3984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Data wrangling - 2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6207" y="2439191"/>
            <a:ext cx="110257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# Generate counts</a:t>
            </a:r>
          </a:p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tmp_table_tall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payor_group_fac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result)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summarize(n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ungroup()</a:t>
            </a:r>
          </a:p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tmp_table_tall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# Pivot from tall to wide table</a:t>
            </a:r>
          </a:p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tmp_table_wide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tmp_table_tall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spread(key = "result", value = "n")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select(-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payor_group_fac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tmp_table_wide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2" name="Rounded Rectangular Callout 2">
            <a:extLst>
              <a:ext uri="{FF2B5EF4-FFF2-40B4-BE49-F238E27FC236}">
                <a16:creationId xmlns:a16="http://schemas.microsoft.com/office/drawing/2014/main" id="{1454B31D-C35C-A846-9DF9-E71869337D2C}"/>
              </a:ext>
            </a:extLst>
          </p:cNvPr>
          <p:cNvSpPr/>
          <p:nvPr/>
        </p:nvSpPr>
        <p:spPr>
          <a:xfrm rot="10800000" flipH="1">
            <a:off x="1316721" y="2399012"/>
            <a:ext cx="2894275" cy="2566258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324;p34">
            <a:extLst>
              <a:ext uri="{FF2B5EF4-FFF2-40B4-BE49-F238E27FC236}">
                <a16:creationId xmlns:a16="http://schemas.microsoft.com/office/drawing/2014/main" id="{26A1DC62-9EA6-C246-A973-FF387331C086}"/>
              </a:ext>
            </a:extLst>
          </p:cNvPr>
          <p:cNvSpPr txBox="1"/>
          <p:nvPr/>
        </p:nvSpPr>
        <p:spPr>
          <a:xfrm>
            <a:off x="1517063" y="2715194"/>
            <a:ext cx="2493589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Maps key values  to separate columns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ular Callout 2">
            <a:extLst>
              <a:ext uri="{FF2B5EF4-FFF2-40B4-BE49-F238E27FC236}">
                <a16:creationId xmlns:a16="http://schemas.microsoft.com/office/drawing/2014/main" id="{FC27B59E-8BE6-0042-9C89-2B46AE816C32}"/>
              </a:ext>
            </a:extLst>
          </p:cNvPr>
          <p:cNvSpPr/>
          <p:nvPr/>
        </p:nvSpPr>
        <p:spPr>
          <a:xfrm rot="10800000" flipH="1">
            <a:off x="1397767" y="1875683"/>
            <a:ext cx="2894275" cy="1679022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324;p34">
            <a:extLst>
              <a:ext uri="{FF2B5EF4-FFF2-40B4-BE49-F238E27FC236}">
                <a16:creationId xmlns:a16="http://schemas.microsoft.com/office/drawing/2014/main" id="{E92D2233-8594-5747-874D-3B83172E1A4F}"/>
              </a:ext>
            </a:extLst>
          </p:cNvPr>
          <p:cNvSpPr txBox="1"/>
          <p:nvPr/>
        </p:nvSpPr>
        <p:spPr>
          <a:xfrm>
            <a:off x="1594926" y="2157981"/>
            <a:ext cx="2493589" cy="53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Remove groupings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15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a summary statistic for a variable using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of summary statistic for a variable separately for a group of observations, using `</a:t>
            </a:r>
            <a:r>
              <a:rPr lang="en-US" sz="2800" dirty="0" err="1"/>
              <a:t>group_by</a:t>
            </a:r>
            <a:r>
              <a:rPr lang="en-US" sz="2800" dirty="0"/>
              <a:t>` and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Perform a simple test for association</a:t>
            </a:r>
          </a:p>
        </p:txBody>
      </p:sp>
    </p:spTree>
    <p:extLst>
      <p:ext uri="{BB962C8B-B14F-4D97-AF65-F5344CB8AC3E}">
        <p14:creationId xmlns:p14="http://schemas.microsoft.com/office/powerpoint/2010/main" val="355337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15161" y="2280929"/>
            <a:ext cx="11019488" cy="33813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407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latin typeface="+mj-lt"/>
                <a:sym typeface="Calibri"/>
              </a:rPr>
              <a:t>Association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62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relative odds of a positive test result between patients with government or commercial insurance?</a:t>
            </a:r>
          </a:p>
        </p:txBody>
      </p:sp>
    </p:spTree>
    <p:extLst>
      <p:ext uri="{BB962C8B-B14F-4D97-AF65-F5344CB8AC3E}">
        <p14:creationId xmlns:p14="http://schemas.microsoft.com/office/powerpoint/2010/main" val="277199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85233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15161" y="2280929"/>
            <a:ext cx="11019488" cy="33813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020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Example: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5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a summary statistic for a variable using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of summary statistic for a variable separately for a group of observations, using `</a:t>
            </a:r>
            <a:r>
              <a:rPr lang="en-US" sz="2800" dirty="0" err="1"/>
              <a:t>group_by</a:t>
            </a:r>
            <a:r>
              <a:rPr lang="en-US" sz="2800" dirty="0"/>
              <a:t>` and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Perform a simple test for association</a:t>
            </a:r>
          </a:p>
        </p:txBody>
      </p:sp>
    </p:spTree>
    <p:extLst>
      <p:ext uri="{BB962C8B-B14F-4D97-AF65-F5344CB8AC3E}">
        <p14:creationId xmlns:p14="http://schemas.microsoft.com/office/powerpoint/2010/main" val="103063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How many tests are ordered per day?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29C54-CBA0-6E4A-B948-C5E87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682487"/>
            <a:ext cx="8126362" cy="5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60300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12486</TotalTime>
  <Words>1714</Words>
  <Application>Microsoft Macintosh PowerPoint</Application>
  <PresentationFormat>Widescreen</PresentationFormat>
  <Paragraphs>258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Integral</vt:lpstr>
      <vt:lpstr>Introduction to R  Workshop</vt:lpstr>
      <vt:lpstr>PowerPoint Presentation</vt:lpstr>
      <vt:lpstr>Objectives</vt:lpstr>
      <vt:lpstr>Typical Data Science Pipeline</vt:lpstr>
      <vt:lpstr>Summarize()</vt:lpstr>
      <vt:lpstr>PowerPoint Presentation</vt:lpstr>
      <vt:lpstr>PowerPoint Presentation</vt:lpstr>
      <vt:lpstr>Q: How many tests are ordered per day?</vt:lpstr>
      <vt:lpstr>PowerPoint Presentation</vt:lpstr>
      <vt:lpstr>PowerPoint Presentation</vt:lpstr>
      <vt:lpstr>Your Turn 1</vt:lpstr>
      <vt:lpstr>PowerPoint Presentation</vt:lpstr>
      <vt:lpstr>PowerPoint Presentation</vt:lpstr>
      <vt:lpstr>Your Turn 2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3</vt:lpstr>
      <vt:lpstr>PowerPoint Presentation</vt:lpstr>
      <vt:lpstr>Stats</vt:lpstr>
      <vt:lpstr>Q: Is there an association between insurance and SARS-CoV-2 RT-PCR positivity?</vt:lpstr>
      <vt:lpstr>PowerPoint Presentation</vt:lpstr>
      <vt:lpstr>PowerPoint Presentation</vt:lpstr>
      <vt:lpstr>PowerPoint Presentation</vt:lpstr>
      <vt:lpstr>Your Turn 4</vt:lpstr>
      <vt:lpstr>What Else?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Microsoft Office User</cp:lastModifiedBy>
  <cp:revision>622</cp:revision>
  <cp:lastPrinted>2019-05-05T17:37:15Z</cp:lastPrinted>
  <dcterms:created xsi:type="dcterms:W3CDTF">2018-02-01T22:00:01Z</dcterms:created>
  <dcterms:modified xsi:type="dcterms:W3CDTF">2020-07-08T21:12:13Z</dcterms:modified>
</cp:coreProperties>
</file>